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228" autoAdjust="0"/>
    <p:restoredTop sz="94660"/>
  </p:normalViewPr>
  <p:slideViewPr>
    <p:cSldViewPr snapToGrid="0">
      <p:cViewPr varScale="1">
        <p:scale>
          <a:sx n="69" d="100"/>
          <a:sy n="69" d="100"/>
        </p:scale>
        <p:origin x="31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C9D6-A76F-4147-81C0-5200E19C33ED}" type="datetimeFigureOut">
              <a:rPr lang="it-IT" smtClean="0"/>
              <a:t>18/06/2024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58AF-3E72-40F0-AF65-6B98B62DD7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5731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C9D6-A76F-4147-81C0-5200E19C33ED}" type="datetimeFigureOut">
              <a:rPr lang="it-IT" smtClean="0"/>
              <a:t>18/06/2024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58AF-3E72-40F0-AF65-6B98B62DD7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8548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C9D6-A76F-4147-81C0-5200E19C33ED}" type="datetimeFigureOut">
              <a:rPr lang="it-IT" smtClean="0"/>
              <a:t>18/06/2024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58AF-3E72-40F0-AF65-6B98B62DD7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6197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C9D6-A76F-4147-81C0-5200E19C33ED}" type="datetimeFigureOut">
              <a:rPr lang="it-IT" smtClean="0"/>
              <a:t>18/06/2024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58AF-3E72-40F0-AF65-6B98B62DD7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6164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C9D6-A76F-4147-81C0-5200E19C33ED}" type="datetimeFigureOut">
              <a:rPr lang="it-IT" smtClean="0"/>
              <a:t>18/06/2024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58AF-3E72-40F0-AF65-6B98B62DD7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457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C9D6-A76F-4147-81C0-5200E19C33ED}" type="datetimeFigureOut">
              <a:rPr lang="it-IT" smtClean="0"/>
              <a:t>18/06/2024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58AF-3E72-40F0-AF65-6B98B62DD7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1091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C9D6-A76F-4147-81C0-5200E19C33ED}" type="datetimeFigureOut">
              <a:rPr lang="it-IT" smtClean="0"/>
              <a:t>18/06/2024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58AF-3E72-40F0-AF65-6B98B62DD7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7924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C9D6-A76F-4147-81C0-5200E19C33ED}" type="datetimeFigureOut">
              <a:rPr lang="it-IT" smtClean="0"/>
              <a:t>18/06/2024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58AF-3E72-40F0-AF65-6B98B62DD7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8667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C9D6-A76F-4147-81C0-5200E19C33ED}" type="datetimeFigureOut">
              <a:rPr lang="it-IT" smtClean="0"/>
              <a:t>18/06/2024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58AF-3E72-40F0-AF65-6B98B62DD7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2366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C9D6-A76F-4147-81C0-5200E19C33ED}" type="datetimeFigureOut">
              <a:rPr lang="it-IT" smtClean="0"/>
              <a:t>18/06/2024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58AF-3E72-40F0-AF65-6B98B62DD7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5635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C9D6-A76F-4147-81C0-5200E19C33ED}" type="datetimeFigureOut">
              <a:rPr lang="it-IT" smtClean="0"/>
              <a:t>18/06/2024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58AF-3E72-40F0-AF65-6B98B62DD7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8096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3C9D6-A76F-4147-81C0-5200E19C33ED}" type="datetimeFigureOut">
              <a:rPr lang="it-IT" smtClean="0"/>
              <a:t>18/06/2024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958AF-3E72-40F0-AF65-6B98B62DD7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5035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27221" y="2050557"/>
            <a:ext cx="11137557" cy="238760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How are élites and citizens congruent? Representing 'the people'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98141" y="5171346"/>
            <a:ext cx="9144000" cy="1655762"/>
          </a:xfrm>
        </p:spPr>
        <p:txBody>
          <a:bodyPr/>
          <a:lstStyle/>
          <a:p>
            <a:r>
              <a:rPr lang="en-GB" dirty="0"/>
              <a:t>Luca Verzichelli</a:t>
            </a:r>
            <a:endParaRPr lang="en-US" dirty="0"/>
          </a:p>
          <a:p>
            <a:r>
              <a:rPr lang="en-GB" dirty="0" err="1"/>
              <a:t>Pactum</a:t>
            </a:r>
            <a:r>
              <a:rPr lang="en-GB" dirty="0"/>
              <a:t> Summer School – University of </a:t>
            </a:r>
            <a:r>
              <a:rPr lang="en-GB" dirty="0" err="1"/>
              <a:t>Kairouan</a:t>
            </a:r>
            <a:endParaRPr lang="en-US" dirty="0"/>
          </a:p>
          <a:p>
            <a:r>
              <a:rPr lang="en-GB" dirty="0"/>
              <a:t>9 October 2021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5254" y="52388"/>
            <a:ext cx="2221255" cy="2221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565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 </a:t>
            </a:r>
            <a:r>
              <a:rPr lang="it-IT" dirty="0" err="1"/>
              <a:t>few</a:t>
            </a:r>
            <a:r>
              <a:rPr lang="it-IT" dirty="0"/>
              <a:t> </a:t>
            </a:r>
            <a:r>
              <a:rPr lang="it-IT" dirty="0" err="1"/>
              <a:t>questions</a:t>
            </a:r>
            <a:r>
              <a:rPr lang="it-IT" dirty="0"/>
              <a:t>? 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99554" y="1955548"/>
            <a:ext cx="5114417" cy="24528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dirty="0" err="1">
                <a:solidFill>
                  <a:srgbClr val="222C31"/>
                </a:solidFill>
                <a:latin typeface="+mj-lt"/>
              </a:rPr>
              <a:t>Q</a:t>
            </a:r>
            <a:r>
              <a:rPr lang="it-IT" i="0" dirty="0" err="1">
                <a:solidFill>
                  <a:srgbClr val="222C31"/>
                </a:solidFill>
                <a:effectLst/>
                <a:latin typeface="+mj-lt"/>
              </a:rPr>
              <a:t>u'est</a:t>
            </a:r>
            <a:r>
              <a:rPr lang="it-IT" i="0" dirty="0">
                <a:solidFill>
                  <a:srgbClr val="222C31"/>
                </a:solidFill>
                <a:effectLst/>
                <a:latin typeface="+mj-lt"/>
              </a:rPr>
              <a:t>-ce </a:t>
            </a:r>
            <a:r>
              <a:rPr lang="it-IT" i="0" dirty="0" err="1">
                <a:solidFill>
                  <a:srgbClr val="222C31"/>
                </a:solidFill>
                <a:effectLst/>
                <a:latin typeface="+mj-lt"/>
              </a:rPr>
              <a:t>que</a:t>
            </a:r>
            <a:r>
              <a:rPr lang="it-IT" i="0" dirty="0">
                <a:solidFill>
                  <a:srgbClr val="222C31"/>
                </a:solidFill>
                <a:effectLst/>
                <a:latin typeface="+mj-lt"/>
              </a:rPr>
              <a:t> c'est</a:t>
            </a:r>
            <a:endParaRPr lang="it-IT" dirty="0">
              <a:latin typeface="+mj-lt"/>
            </a:endParaRPr>
          </a:p>
          <a:p>
            <a:r>
              <a:rPr lang="it-IT" dirty="0"/>
              <a:t>a «</a:t>
            </a:r>
            <a:r>
              <a:rPr lang="it-IT" dirty="0" err="1"/>
              <a:t>representative</a:t>
            </a:r>
            <a:r>
              <a:rPr lang="it-IT" dirty="0"/>
              <a:t> body»?</a:t>
            </a:r>
          </a:p>
          <a:p>
            <a:pPr marL="0" indent="0">
              <a:buNone/>
            </a:pPr>
            <a:r>
              <a:rPr lang="it-IT" b="1" dirty="0" err="1">
                <a:solidFill>
                  <a:srgbClr val="FF0000"/>
                </a:solidFill>
              </a:rPr>
              <a:t>Organe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b="1" dirty="0" err="1">
                <a:solidFill>
                  <a:srgbClr val="FF0000"/>
                </a:solidFill>
              </a:rPr>
              <a:t>représentatif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en-US" dirty="0"/>
              <a:t> </a:t>
            </a:r>
            <a:endParaRPr lang="it-IT" dirty="0"/>
          </a:p>
          <a:p>
            <a:r>
              <a:rPr lang="it-IT" dirty="0"/>
              <a:t>a «</a:t>
            </a:r>
            <a:r>
              <a:rPr lang="it-IT" dirty="0" err="1"/>
              <a:t>representative</a:t>
            </a:r>
            <a:r>
              <a:rPr lang="it-IT" dirty="0"/>
              <a:t> élite»? 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élite </a:t>
            </a:r>
            <a:r>
              <a:rPr lang="it-IT" b="1" dirty="0" err="1">
                <a:solidFill>
                  <a:srgbClr val="FF0000"/>
                </a:solidFill>
              </a:rPr>
              <a:t>représentatif</a:t>
            </a:r>
            <a:endParaRPr lang="it-IT" b="1" dirty="0">
              <a:solidFill>
                <a:srgbClr val="FF0000"/>
              </a:solidFill>
            </a:endParaRPr>
          </a:p>
          <a:p>
            <a:r>
              <a:rPr lang="it-IT" dirty="0"/>
              <a:t>A «</a:t>
            </a:r>
            <a:r>
              <a:rPr lang="it-IT" dirty="0" err="1"/>
              <a:t>representative</a:t>
            </a:r>
            <a:r>
              <a:rPr lang="it-IT" dirty="0"/>
              <a:t> </a:t>
            </a:r>
            <a:r>
              <a:rPr lang="it-IT" dirty="0" err="1"/>
              <a:t>delegation</a:t>
            </a:r>
            <a:r>
              <a:rPr lang="it-IT" dirty="0"/>
              <a:t>»?</a:t>
            </a:r>
          </a:p>
          <a:p>
            <a:pPr marL="0" indent="0">
              <a:buNone/>
            </a:pPr>
            <a:r>
              <a:rPr lang="en-US" b="1" dirty="0" err="1">
                <a:solidFill>
                  <a:srgbClr val="FF0000"/>
                </a:solidFill>
              </a:rPr>
              <a:t>mandat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représentatif</a:t>
            </a:r>
            <a:endParaRPr lang="it-IT" dirty="0">
              <a:solidFill>
                <a:srgbClr val="FF0000"/>
              </a:solidFill>
            </a:endParaRPr>
          </a:p>
        </p:txBody>
      </p:sp>
      <p:pic>
        <p:nvPicPr>
          <p:cNvPr id="1026" name="Picture 2" descr="Delega: cosa significa e perché è così difficile?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057" y="1955548"/>
            <a:ext cx="6858943" cy="4572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0247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/>
          <a:lstStyle/>
          <a:p>
            <a:r>
              <a:rPr lang="it-IT" dirty="0" err="1"/>
              <a:t>Historical</a:t>
            </a:r>
            <a:r>
              <a:rPr lang="it-IT" dirty="0"/>
              <a:t> </a:t>
            </a:r>
            <a:r>
              <a:rPr lang="it-IT" dirty="0" err="1"/>
              <a:t>antecedents</a:t>
            </a:r>
            <a:r>
              <a:rPr lang="it-IT" dirty="0"/>
              <a:t> of </a:t>
            </a:r>
            <a:r>
              <a:rPr lang="it-IT" dirty="0" err="1"/>
              <a:t>modern</a:t>
            </a:r>
            <a:r>
              <a:rPr lang="it-IT" dirty="0"/>
              <a:t> </a:t>
            </a:r>
            <a:r>
              <a:rPr lang="it-IT" dirty="0" err="1"/>
              <a:t>representation</a:t>
            </a:r>
            <a:br>
              <a:rPr lang="it-IT" dirty="0"/>
            </a:br>
            <a:r>
              <a:rPr lang="it-IT" b="1" dirty="0" err="1">
                <a:solidFill>
                  <a:srgbClr val="FF0000"/>
                </a:solidFill>
              </a:rPr>
              <a:t>Historique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b="1" dirty="0" err="1">
                <a:solidFill>
                  <a:srgbClr val="FF0000"/>
                </a:solidFill>
              </a:rPr>
              <a:t>Antécédent</a:t>
            </a:r>
            <a:r>
              <a:rPr lang="it-IT" b="1" dirty="0">
                <a:solidFill>
                  <a:srgbClr val="FF0000"/>
                </a:solidFill>
              </a:rPr>
              <a:t> de la </a:t>
            </a:r>
            <a:r>
              <a:rPr lang="it-IT" b="1" dirty="0" err="1">
                <a:solidFill>
                  <a:srgbClr val="FF0000"/>
                </a:solidFill>
              </a:rPr>
              <a:t>Modern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b="1" dirty="0" err="1">
                <a:solidFill>
                  <a:srgbClr val="FF0000"/>
                </a:solidFill>
              </a:rPr>
              <a:t>Representation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1806" y="1825625"/>
            <a:ext cx="5519352" cy="4351338"/>
          </a:xfrm>
        </p:spPr>
        <p:txBody>
          <a:bodyPr/>
          <a:lstStyle/>
          <a:p>
            <a:r>
              <a:rPr lang="it-IT" dirty="0"/>
              <a:t>The Roman </a:t>
            </a:r>
            <a:r>
              <a:rPr lang="it-IT" dirty="0" err="1"/>
              <a:t>tradition</a:t>
            </a:r>
            <a:r>
              <a:rPr lang="it-IT" dirty="0"/>
              <a:t>: «</a:t>
            </a:r>
            <a:r>
              <a:rPr lang="it-IT" dirty="0" err="1"/>
              <a:t>elders</a:t>
            </a:r>
            <a:r>
              <a:rPr lang="it-IT" dirty="0"/>
              <a:t>» and «</a:t>
            </a:r>
            <a:r>
              <a:rPr lang="it-IT" dirty="0" err="1"/>
              <a:t>wise</a:t>
            </a:r>
            <a:r>
              <a:rPr lang="it-IT" dirty="0"/>
              <a:t> men»</a:t>
            </a:r>
          </a:p>
          <a:p>
            <a:r>
              <a:rPr lang="it-IT" dirty="0" err="1"/>
              <a:t>Reducing</a:t>
            </a:r>
            <a:r>
              <a:rPr lang="it-IT" dirty="0"/>
              <a:t> the </a:t>
            </a:r>
            <a:r>
              <a:rPr lang="it-IT" dirty="0" err="1"/>
              <a:t>community’s</a:t>
            </a:r>
            <a:r>
              <a:rPr lang="it-IT" dirty="0"/>
              <a:t> </a:t>
            </a:r>
            <a:r>
              <a:rPr lang="it-IT" dirty="0" err="1"/>
              <a:t>complexity</a:t>
            </a:r>
            <a:r>
              <a:rPr lang="it-IT" dirty="0"/>
              <a:t>: the «</a:t>
            </a:r>
            <a:r>
              <a:rPr lang="it-IT" dirty="0" err="1"/>
              <a:t>States</a:t>
            </a:r>
            <a:r>
              <a:rPr lang="it-IT" dirty="0"/>
              <a:t> general»</a:t>
            </a:r>
          </a:p>
          <a:p>
            <a:r>
              <a:rPr lang="it-IT" dirty="0"/>
              <a:t>Montesquieu: the </a:t>
            </a:r>
            <a:r>
              <a:rPr lang="it-IT" dirty="0" err="1"/>
              <a:t>modern</a:t>
            </a:r>
            <a:r>
              <a:rPr lang="it-IT" dirty="0"/>
              <a:t> idea of a «legislative body»</a:t>
            </a:r>
          </a:p>
          <a:p>
            <a:r>
              <a:rPr lang="it-IT" dirty="0"/>
              <a:t>Burke:  delegate or </a:t>
            </a:r>
            <a:r>
              <a:rPr lang="it-IT" dirty="0" err="1"/>
              <a:t>trustee</a:t>
            </a:r>
            <a:r>
              <a:rPr lang="it-IT" dirty="0"/>
              <a:t>?</a:t>
            </a:r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6002448" y="1825625"/>
            <a:ext cx="611541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solidFill>
                  <a:srgbClr val="FF0000"/>
                </a:solidFill>
              </a:rPr>
              <a:t>La </a:t>
            </a:r>
            <a:r>
              <a:rPr lang="it-IT" dirty="0" err="1">
                <a:solidFill>
                  <a:srgbClr val="FF0000"/>
                </a:solidFill>
              </a:rPr>
              <a:t>tradition</a:t>
            </a:r>
            <a:r>
              <a:rPr lang="it-IT" dirty="0">
                <a:solidFill>
                  <a:srgbClr val="FF0000"/>
                </a:solidFill>
              </a:rPr>
              <a:t> de la Rome antique: «</a:t>
            </a:r>
            <a:r>
              <a:rPr lang="it-IT" dirty="0" err="1">
                <a:solidFill>
                  <a:srgbClr val="FF0000"/>
                </a:solidFill>
              </a:rPr>
              <a:t>Ainés</a:t>
            </a:r>
            <a:r>
              <a:rPr lang="it-IT" dirty="0">
                <a:solidFill>
                  <a:srgbClr val="FF0000"/>
                </a:solidFill>
              </a:rPr>
              <a:t>» et «</a:t>
            </a:r>
            <a:r>
              <a:rPr lang="it-IT" dirty="0" err="1">
                <a:solidFill>
                  <a:srgbClr val="FF0000"/>
                </a:solidFill>
              </a:rPr>
              <a:t>Sages</a:t>
            </a:r>
            <a:r>
              <a:rPr lang="it-IT" dirty="0">
                <a:solidFill>
                  <a:srgbClr val="FF0000"/>
                </a:solidFill>
              </a:rPr>
              <a:t>»</a:t>
            </a:r>
          </a:p>
          <a:p>
            <a:r>
              <a:rPr lang="it-IT" dirty="0">
                <a:solidFill>
                  <a:srgbClr val="FF0000"/>
                </a:solidFill>
              </a:rPr>
              <a:t>A</a:t>
            </a:r>
            <a:r>
              <a:rPr lang="fr-FR" dirty="0">
                <a:solidFill>
                  <a:srgbClr val="FF0000"/>
                </a:solidFill>
              </a:rPr>
              <a:t>semblée  de l'Ancien Régime:  nobles, clergé et tiers état.</a:t>
            </a:r>
          </a:p>
          <a:p>
            <a:r>
              <a:rPr lang="fr-FR" dirty="0">
                <a:solidFill>
                  <a:srgbClr val="FF0000"/>
                </a:solidFill>
              </a:rPr>
              <a:t>Montesquieu: </a:t>
            </a:r>
            <a:r>
              <a:rPr lang="fr-FR" i="1" dirty="0">
                <a:solidFill>
                  <a:srgbClr val="FF0000"/>
                </a:solidFill>
              </a:rPr>
              <a:t>Esprit des Lois</a:t>
            </a:r>
          </a:p>
          <a:p>
            <a:r>
              <a:rPr lang="fr-FR" dirty="0">
                <a:solidFill>
                  <a:srgbClr val="FF0000"/>
                </a:solidFill>
              </a:rPr>
              <a:t>Burke: </a:t>
            </a:r>
            <a:r>
              <a:rPr lang="fr-FR" i="1" dirty="0">
                <a:solidFill>
                  <a:srgbClr val="FF0000"/>
                </a:solidFill>
              </a:rPr>
              <a:t>«</a:t>
            </a:r>
            <a:r>
              <a:rPr lang="fr-FR" i="1" dirty="0" err="1">
                <a:solidFill>
                  <a:srgbClr val="FF0000"/>
                </a:solidFill>
              </a:rPr>
              <a:t>Deléguer</a:t>
            </a:r>
            <a:r>
              <a:rPr lang="fr-FR" i="1" dirty="0">
                <a:solidFill>
                  <a:srgbClr val="FF0000"/>
                </a:solidFill>
              </a:rPr>
              <a:t>» out «Fiduciaire»</a:t>
            </a:r>
            <a:endParaRPr lang="fr-FR" dirty="0">
              <a:solidFill>
                <a:srgbClr val="FF0000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72938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/>
          <a:lstStyle/>
          <a:p>
            <a:r>
              <a:rPr lang="it-IT" dirty="0" err="1"/>
              <a:t>Marriage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</a:t>
            </a:r>
            <a:r>
              <a:rPr lang="it-IT" dirty="0" err="1"/>
              <a:t>Representation</a:t>
            </a:r>
            <a:r>
              <a:rPr lang="it-IT" dirty="0"/>
              <a:t> and </a:t>
            </a:r>
            <a:r>
              <a:rPr lang="it-IT" dirty="0" err="1"/>
              <a:t>Democracy</a:t>
            </a:r>
            <a:br>
              <a:rPr lang="it-IT" dirty="0"/>
            </a:br>
            <a:r>
              <a:rPr lang="it-IT" b="1" dirty="0" err="1">
                <a:solidFill>
                  <a:srgbClr val="FF0000"/>
                </a:solidFill>
              </a:rPr>
              <a:t>Mariage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b="1" dirty="0" err="1">
                <a:solidFill>
                  <a:srgbClr val="FF0000"/>
                </a:solidFill>
              </a:rPr>
              <a:t>entre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b="1" dirty="0" err="1">
                <a:solidFill>
                  <a:srgbClr val="FF0000"/>
                </a:solidFill>
              </a:rPr>
              <a:t>representation</a:t>
            </a:r>
            <a:r>
              <a:rPr lang="it-IT" b="1" dirty="0">
                <a:solidFill>
                  <a:srgbClr val="FF0000"/>
                </a:solidFill>
              </a:rPr>
              <a:t> et </a:t>
            </a:r>
            <a:r>
              <a:rPr lang="it-IT" b="1" dirty="0" err="1">
                <a:solidFill>
                  <a:srgbClr val="FF0000"/>
                </a:solidFill>
              </a:rPr>
              <a:t>démocracie</a:t>
            </a:r>
            <a:r>
              <a:rPr lang="it-IT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8855" y="1916241"/>
            <a:ext cx="5107459" cy="4351338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Élite </a:t>
            </a:r>
            <a:r>
              <a:rPr lang="it-IT" dirty="0" err="1"/>
              <a:t>democracy</a:t>
            </a:r>
            <a:r>
              <a:rPr lang="it-IT" dirty="0"/>
              <a:t>: </a:t>
            </a:r>
          </a:p>
          <a:p>
            <a:pPr marL="0" indent="0">
              <a:buNone/>
            </a:pPr>
            <a:r>
              <a:rPr lang="it-IT" i="1" dirty="0" err="1"/>
              <a:t>Representation</a:t>
            </a:r>
            <a:r>
              <a:rPr lang="it-IT" i="1" dirty="0"/>
              <a:t> </a:t>
            </a:r>
            <a:r>
              <a:rPr lang="it-IT" i="1" dirty="0" err="1"/>
              <a:t>as</a:t>
            </a:r>
            <a:r>
              <a:rPr lang="it-IT" i="1" dirty="0"/>
              <a:t> a </a:t>
            </a:r>
            <a:r>
              <a:rPr lang="it-IT" i="1" dirty="0" err="1"/>
              <a:t>distinction</a:t>
            </a:r>
            <a:r>
              <a:rPr lang="it-IT" i="1" dirty="0"/>
              <a:t> </a:t>
            </a:r>
            <a:r>
              <a:rPr lang="it-IT" i="1" dirty="0" err="1"/>
              <a:t>between</a:t>
            </a:r>
            <a:r>
              <a:rPr lang="it-IT" i="1" dirty="0"/>
              <a:t> </a:t>
            </a:r>
            <a:r>
              <a:rPr lang="it-IT" i="1" dirty="0" err="1"/>
              <a:t>rulers</a:t>
            </a:r>
            <a:r>
              <a:rPr lang="it-IT" i="1" dirty="0"/>
              <a:t> and </a:t>
            </a:r>
            <a:r>
              <a:rPr lang="it-IT" i="1" dirty="0" err="1"/>
              <a:t>ruled</a:t>
            </a:r>
            <a:endParaRPr lang="it-IT" i="1" dirty="0"/>
          </a:p>
          <a:p>
            <a:r>
              <a:rPr lang="it-IT" dirty="0" err="1"/>
              <a:t>Procedural</a:t>
            </a:r>
            <a:r>
              <a:rPr lang="it-IT" dirty="0"/>
              <a:t> </a:t>
            </a:r>
            <a:r>
              <a:rPr lang="it-IT" dirty="0" err="1"/>
              <a:t>democracy</a:t>
            </a:r>
            <a:endParaRPr lang="it-IT" dirty="0"/>
          </a:p>
          <a:p>
            <a:pPr marL="0" indent="0">
              <a:buNone/>
            </a:pPr>
            <a:r>
              <a:rPr lang="it-IT" i="1" dirty="0" err="1"/>
              <a:t>Representation</a:t>
            </a:r>
            <a:r>
              <a:rPr lang="it-IT" i="1" dirty="0"/>
              <a:t> </a:t>
            </a:r>
            <a:r>
              <a:rPr lang="it-IT" i="1" dirty="0" err="1"/>
              <a:t>as</a:t>
            </a:r>
            <a:r>
              <a:rPr lang="it-IT" i="1" dirty="0"/>
              <a:t> a </a:t>
            </a:r>
            <a:r>
              <a:rPr lang="it-IT" i="1" dirty="0" err="1"/>
              <a:t>guarantee</a:t>
            </a:r>
            <a:r>
              <a:rPr lang="it-IT" i="1" dirty="0"/>
              <a:t> of </a:t>
            </a:r>
            <a:r>
              <a:rPr lang="it-IT" i="1" dirty="0" err="1"/>
              <a:t>respecting</a:t>
            </a:r>
            <a:r>
              <a:rPr lang="it-IT" i="1" dirty="0"/>
              <a:t> </a:t>
            </a:r>
            <a:r>
              <a:rPr lang="it-IT" i="1" dirty="0" err="1"/>
              <a:t>popular</a:t>
            </a:r>
            <a:r>
              <a:rPr lang="it-IT" i="1" dirty="0"/>
              <a:t> </a:t>
            </a:r>
            <a:r>
              <a:rPr lang="it-IT" i="1" dirty="0" err="1"/>
              <a:t>will</a:t>
            </a:r>
            <a:endParaRPr lang="it-IT" i="1" dirty="0"/>
          </a:p>
          <a:p>
            <a:r>
              <a:rPr lang="it-IT" dirty="0"/>
              <a:t>Party </a:t>
            </a:r>
            <a:r>
              <a:rPr lang="it-IT" dirty="0" err="1"/>
              <a:t>democracy</a:t>
            </a:r>
            <a:endParaRPr lang="it-IT" dirty="0"/>
          </a:p>
          <a:p>
            <a:pPr marL="0" indent="0">
              <a:buNone/>
            </a:pPr>
            <a:r>
              <a:rPr lang="it-IT" i="1" dirty="0" err="1"/>
              <a:t>Representation</a:t>
            </a:r>
            <a:r>
              <a:rPr lang="it-IT" i="1" dirty="0"/>
              <a:t> </a:t>
            </a:r>
            <a:r>
              <a:rPr lang="it-IT" i="1" dirty="0" err="1"/>
              <a:t>as</a:t>
            </a:r>
            <a:r>
              <a:rPr lang="it-IT" i="1" dirty="0"/>
              <a:t> </a:t>
            </a:r>
            <a:r>
              <a:rPr lang="it-IT" i="1" dirty="0" err="1"/>
              <a:t>professional</a:t>
            </a:r>
            <a:r>
              <a:rPr lang="it-IT" i="1" dirty="0"/>
              <a:t> </a:t>
            </a:r>
            <a:r>
              <a:rPr lang="it-IT" i="1" dirty="0" err="1"/>
              <a:t>élitism</a:t>
            </a:r>
            <a:endParaRPr lang="it-IT" i="1" dirty="0"/>
          </a:p>
          <a:p>
            <a:r>
              <a:rPr lang="it-IT" dirty="0"/>
              <a:t>Audience </a:t>
            </a:r>
            <a:r>
              <a:rPr lang="it-IT" dirty="0" err="1"/>
              <a:t>democracy</a:t>
            </a:r>
            <a:endParaRPr lang="it-IT" dirty="0"/>
          </a:p>
          <a:p>
            <a:pPr marL="0" indent="0">
              <a:buNone/>
            </a:pPr>
            <a:r>
              <a:rPr lang="it-IT" i="1" dirty="0" err="1"/>
              <a:t>Representation</a:t>
            </a:r>
            <a:r>
              <a:rPr lang="it-IT" i="1" dirty="0"/>
              <a:t> </a:t>
            </a:r>
            <a:r>
              <a:rPr lang="it-IT" i="1" dirty="0" err="1"/>
              <a:t>as</a:t>
            </a:r>
            <a:r>
              <a:rPr lang="it-IT" i="1" dirty="0"/>
              <a:t> a «mood» </a:t>
            </a:r>
            <a:r>
              <a:rPr lang="it-IT" i="1" dirty="0" err="1"/>
              <a:t>perceived</a:t>
            </a:r>
            <a:r>
              <a:rPr lang="it-IT" i="1" dirty="0"/>
              <a:t> by media</a:t>
            </a:r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5206314" y="1996213"/>
            <a:ext cx="510745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solidFill>
                  <a:srgbClr val="FF0000"/>
                </a:solidFill>
              </a:rPr>
              <a:t>Élite </a:t>
            </a:r>
            <a:r>
              <a:rPr lang="it-IT" dirty="0" err="1">
                <a:solidFill>
                  <a:srgbClr val="FF0000"/>
                </a:solidFill>
              </a:rPr>
              <a:t>democratie</a:t>
            </a:r>
            <a:endParaRPr lang="it-IT" dirty="0">
              <a:solidFill>
                <a:srgbClr val="FF0000"/>
              </a:solidFill>
            </a:endParaRPr>
          </a:p>
          <a:p>
            <a:r>
              <a:rPr lang="it-IT" dirty="0" err="1">
                <a:solidFill>
                  <a:srgbClr val="FF0000"/>
                </a:solidFill>
              </a:rPr>
              <a:t>Democratie</a:t>
            </a:r>
            <a:r>
              <a:rPr lang="it-IT" dirty="0">
                <a:solidFill>
                  <a:srgbClr val="FF0000"/>
                </a:solidFill>
              </a:rPr>
              <a:t> et </a:t>
            </a:r>
            <a:r>
              <a:rPr lang="it-IT" dirty="0" err="1">
                <a:solidFill>
                  <a:srgbClr val="FF0000"/>
                </a:solidFill>
              </a:rPr>
              <a:t>procédure</a:t>
            </a:r>
            <a:endParaRPr lang="it-IT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 </a:t>
            </a:r>
            <a:r>
              <a:rPr lang="en-US" dirty="0" err="1">
                <a:solidFill>
                  <a:srgbClr val="FF0000"/>
                </a:solidFill>
              </a:rPr>
              <a:t>Démocratie</a:t>
            </a:r>
            <a:r>
              <a:rPr lang="en-US" dirty="0">
                <a:solidFill>
                  <a:srgbClr val="FF0000"/>
                </a:solidFill>
              </a:rPr>
              <a:t> et </a:t>
            </a:r>
            <a:r>
              <a:rPr lang="en-US" dirty="0" err="1">
                <a:solidFill>
                  <a:srgbClr val="FF0000"/>
                </a:solidFill>
              </a:rPr>
              <a:t>partis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politiques</a:t>
            </a:r>
            <a:endParaRPr lang="it-IT" dirty="0">
              <a:solidFill>
                <a:srgbClr val="FF0000"/>
              </a:solidFill>
            </a:endParaRPr>
          </a:p>
          <a:p>
            <a:r>
              <a:rPr lang="it-IT" dirty="0" err="1">
                <a:solidFill>
                  <a:srgbClr val="FF0000"/>
                </a:solidFill>
              </a:rPr>
              <a:t>Democratie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 err="1">
                <a:solidFill>
                  <a:srgbClr val="FF0000"/>
                </a:solidFill>
              </a:rPr>
              <a:t>du</a:t>
            </a:r>
            <a:r>
              <a:rPr lang="it-IT" dirty="0">
                <a:solidFill>
                  <a:srgbClr val="FF0000"/>
                </a:solidFill>
              </a:rPr>
              <a:t> public</a:t>
            </a:r>
          </a:p>
        </p:txBody>
      </p:sp>
    </p:spTree>
    <p:extLst>
      <p:ext uri="{BB962C8B-B14F-4D97-AF65-F5344CB8AC3E}">
        <p14:creationId xmlns:p14="http://schemas.microsoft.com/office/powerpoint/2010/main" val="2158796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Modern</a:t>
            </a:r>
            <a:r>
              <a:rPr lang="it-IT" dirty="0"/>
              <a:t> </a:t>
            </a:r>
            <a:r>
              <a:rPr lang="it-IT" dirty="0" err="1"/>
              <a:t>Representation</a:t>
            </a:r>
            <a:br>
              <a:rPr lang="it-IT" dirty="0"/>
            </a:br>
            <a:r>
              <a:rPr lang="en-US" b="1" dirty="0" err="1">
                <a:solidFill>
                  <a:srgbClr val="FF0000"/>
                </a:solidFill>
              </a:rPr>
              <a:t>Représentation</a:t>
            </a:r>
            <a:r>
              <a:rPr lang="en-US" b="1" dirty="0">
                <a:solidFill>
                  <a:srgbClr val="FF0000"/>
                </a:solidFill>
              </a:rPr>
              <a:t> et </a:t>
            </a:r>
            <a:r>
              <a:rPr lang="en-US" b="1" dirty="0" err="1">
                <a:solidFill>
                  <a:srgbClr val="FF0000"/>
                </a:solidFill>
              </a:rPr>
              <a:t>démocratie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contemporaine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94992" y="1690688"/>
            <a:ext cx="10515600" cy="4351338"/>
          </a:xfrm>
        </p:spPr>
        <p:txBody>
          <a:bodyPr/>
          <a:lstStyle/>
          <a:p>
            <a:r>
              <a:rPr lang="it-IT" dirty="0"/>
              <a:t>Compound </a:t>
            </a:r>
            <a:r>
              <a:rPr lang="it-IT" dirty="0" err="1"/>
              <a:t>relationship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</a:t>
            </a:r>
            <a:r>
              <a:rPr lang="it-IT" dirty="0" err="1"/>
              <a:t>represented</a:t>
            </a:r>
            <a:r>
              <a:rPr lang="it-IT" dirty="0"/>
              <a:t> and </a:t>
            </a:r>
            <a:r>
              <a:rPr lang="it-IT" dirty="0" err="1"/>
              <a:t>representatives</a:t>
            </a:r>
            <a:endParaRPr lang="it-IT" dirty="0"/>
          </a:p>
          <a:p>
            <a:r>
              <a:rPr lang="it-IT" dirty="0" err="1"/>
              <a:t>What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stake</a:t>
            </a:r>
            <a:r>
              <a:rPr lang="it-IT" dirty="0"/>
              <a:t>: </a:t>
            </a:r>
            <a:r>
              <a:rPr lang="it-IT" dirty="0" err="1"/>
              <a:t>responsiveness</a:t>
            </a:r>
            <a:r>
              <a:rPr lang="it-IT" dirty="0"/>
              <a:t> or </a:t>
            </a:r>
            <a:r>
              <a:rPr lang="it-IT" dirty="0" err="1"/>
              <a:t>responsibility</a:t>
            </a:r>
            <a:endParaRPr lang="it-IT" dirty="0"/>
          </a:p>
          <a:p>
            <a:r>
              <a:rPr lang="it-IT" dirty="0" err="1"/>
              <a:t>Different</a:t>
            </a:r>
            <a:r>
              <a:rPr lang="it-IT" dirty="0"/>
              <a:t> </a:t>
            </a:r>
            <a:r>
              <a:rPr lang="it-IT" dirty="0" err="1"/>
              <a:t>models</a:t>
            </a:r>
            <a:r>
              <a:rPr lang="it-IT" dirty="0"/>
              <a:t> of </a:t>
            </a:r>
            <a:r>
              <a:rPr lang="it-IT" dirty="0" err="1"/>
              <a:t>representative</a:t>
            </a:r>
            <a:r>
              <a:rPr lang="it-IT" dirty="0"/>
              <a:t> </a:t>
            </a:r>
            <a:r>
              <a:rPr lang="it-IT" dirty="0" err="1"/>
              <a:t>democracy</a:t>
            </a:r>
            <a:r>
              <a:rPr lang="it-IT" dirty="0"/>
              <a:t> (i.e. </a:t>
            </a:r>
            <a:r>
              <a:rPr lang="it-IT" dirty="0" err="1"/>
              <a:t>parliamentary</a:t>
            </a:r>
            <a:r>
              <a:rPr lang="it-IT" dirty="0"/>
              <a:t> </a:t>
            </a:r>
            <a:r>
              <a:rPr lang="it-IT" dirty="0" err="1"/>
              <a:t>democracy</a:t>
            </a:r>
            <a:r>
              <a:rPr lang="it-IT" dirty="0"/>
              <a:t> vs. </a:t>
            </a:r>
            <a:r>
              <a:rPr lang="it-IT" dirty="0" err="1"/>
              <a:t>Presidentialism</a:t>
            </a:r>
            <a:r>
              <a:rPr lang="it-IT" dirty="0"/>
              <a:t>)</a:t>
            </a:r>
          </a:p>
          <a:p>
            <a:r>
              <a:rPr lang="it-IT" dirty="0"/>
              <a:t>Normative </a:t>
            </a:r>
            <a:r>
              <a:rPr lang="it-IT" dirty="0" err="1"/>
              <a:t>criteria</a:t>
            </a:r>
            <a:r>
              <a:rPr lang="it-IT" dirty="0"/>
              <a:t> to </a:t>
            </a:r>
            <a:r>
              <a:rPr lang="it-IT" dirty="0" err="1"/>
              <a:t>evaluate</a:t>
            </a:r>
            <a:r>
              <a:rPr lang="it-IT" dirty="0"/>
              <a:t> </a:t>
            </a:r>
            <a:r>
              <a:rPr lang="it-IT" dirty="0" err="1"/>
              <a:t>representation</a:t>
            </a:r>
            <a:endParaRPr lang="it-IT" dirty="0"/>
          </a:p>
          <a:p>
            <a:r>
              <a:rPr lang="it-IT" dirty="0" err="1"/>
              <a:t>Political</a:t>
            </a:r>
            <a:r>
              <a:rPr lang="it-IT" dirty="0"/>
              <a:t> </a:t>
            </a:r>
            <a:r>
              <a:rPr lang="it-IT" dirty="0" err="1"/>
              <a:t>context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86805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Pitkin</a:t>
            </a:r>
            <a:r>
              <a:rPr lang="it-IT" dirty="0"/>
              <a:t>: </a:t>
            </a:r>
            <a:r>
              <a:rPr lang="it-IT" dirty="0" err="1"/>
              <a:t>representation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Formalistic</a:t>
            </a:r>
            <a:endParaRPr lang="it-IT" dirty="0"/>
          </a:p>
          <a:p>
            <a:r>
              <a:rPr lang="it-IT" dirty="0" err="1"/>
              <a:t>Descriptive</a:t>
            </a:r>
            <a:endParaRPr lang="it-IT" dirty="0"/>
          </a:p>
          <a:p>
            <a:r>
              <a:rPr lang="it-IT" dirty="0" err="1"/>
              <a:t>Symbolic</a:t>
            </a: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53901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Representative</a:t>
            </a:r>
            <a:r>
              <a:rPr lang="it-IT" dirty="0"/>
              <a:t> </a:t>
            </a:r>
            <a:r>
              <a:rPr lang="it-IT" dirty="0" err="1"/>
              <a:t>Roles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Delegate</a:t>
            </a:r>
          </a:p>
          <a:p>
            <a:r>
              <a:rPr lang="it-IT" dirty="0"/>
              <a:t>Trustee</a:t>
            </a:r>
          </a:p>
          <a:p>
            <a:r>
              <a:rPr lang="it-IT" dirty="0"/>
              <a:t>Politico</a:t>
            </a:r>
          </a:p>
        </p:txBody>
      </p:sp>
    </p:spTree>
    <p:extLst>
      <p:ext uri="{BB962C8B-B14F-4D97-AF65-F5344CB8AC3E}">
        <p14:creationId xmlns:p14="http://schemas.microsoft.com/office/powerpoint/2010/main" val="1911753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Crisis</a:t>
            </a:r>
            <a:r>
              <a:rPr lang="it-IT" dirty="0"/>
              <a:t> of </a:t>
            </a:r>
            <a:r>
              <a:rPr lang="it-IT" dirty="0" err="1"/>
              <a:t>representative</a:t>
            </a:r>
            <a:r>
              <a:rPr lang="it-IT" dirty="0"/>
              <a:t> </a:t>
            </a:r>
            <a:r>
              <a:rPr lang="it-IT" dirty="0" err="1"/>
              <a:t>Democracy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Mistrust</a:t>
            </a:r>
            <a:r>
              <a:rPr lang="it-IT" dirty="0"/>
              <a:t> </a:t>
            </a:r>
            <a:r>
              <a:rPr lang="it-IT" dirty="0" err="1"/>
              <a:t>towards</a:t>
            </a:r>
            <a:r>
              <a:rPr lang="it-IT" dirty="0"/>
              <a:t> «</a:t>
            </a:r>
            <a:r>
              <a:rPr lang="it-IT" dirty="0" err="1"/>
              <a:t>politicians</a:t>
            </a:r>
            <a:r>
              <a:rPr lang="it-IT" dirty="0"/>
              <a:t>»</a:t>
            </a:r>
          </a:p>
          <a:p>
            <a:r>
              <a:rPr lang="it-IT" dirty="0" err="1"/>
              <a:t>Weak</a:t>
            </a:r>
            <a:r>
              <a:rPr lang="it-IT" dirty="0"/>
              <a:t> impact of legislative </a:t>
            </a:r>
            <a:r>
              <a:rPr lang="it-IT" dirty="0" err="1"/>
              <a:t>elites</a:t>
            </a:r>
            <a:r>
              <a:rPr lang="it-IT" dirty="0"/>
              <a:t> vis-a-vis executive </a:t>
            </a:r>
            <a:r>
              <a:rPr lang="it-IT" dirty="0" err="1"/>
              <a:t>politics</a:t>
            </a:r>
            <a:endParaRPr lang="it-IT" dirty="0"/>
          </a:p>
          <a:p>
            <a:r>
              <a:rPr lang="it-IT" dirty="0"/>
              <a:t>The </a:t>
            </a:r>
            <a:r>
              <a:rPr lang="it-IT" dirty="0" err="1"/>
              <a:t>congruence</a:t>
            </a:r>
            <a:r>
              <a:rPr lang="it-IT" dirty="0"/>
              <a:t> gap</a:t>
            </a:r>
          </a:p>
        </p:txBody>
      </p:sp>
    </p:spTree>
    <p:extLst>
      <p:ext uri="{BB962C8B-B14F-4D97-AF65-F5344CB8AC3E}">
        <p14:creationId xmlns:p14="http://schemas.microsoft.com/office/powerpoint/2010/main" val="2951239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8" name="Picture 14" descr="Lord Speaker announces withdrawal from Parliament amid coronavirus outbrea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7402" y="0"/>
            <a:ext cx="8079556" cy="4039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Nel Bundestag c&amp;#39;è chi vuole mettere il naso nel Recovery italiano e non  solo | L&amp;#39;HuffPos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000750" cy="398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ssalto al Congresso, accordo per una commissione d&amp;#39;inchiest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" y="3981064"/>
            <a:ext cx="5115697" cy="2876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er Carles Puigdemont e i leader catalani le cose si fanno complicat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129" y="4039778"/>
            <a:ext cx="4138037" cy="2864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23 February 1981: Antonio Tejero leads a coup d&amp;#39;état against Spain&amp;#39;s  government . Sur in English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380" y="4012203"/>
            <a:ext cx="5066047" cy="2845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3357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280</Words>
  <Application>Microsoft Office PowerPoint</Application>
  <PresentationFormat>Widescreen</PresentationFormat>
  <Paragraphs>52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di Office</vt:lpstr>
      <vt:lpstr>How are élites and citizens congruent? Representing 'the people'</vt:lpstr>
      <vt:lpstr>A few questions? </vt:lpstr>
      <vt:lpstr>Historical antecedents of modern representation Historique Antécédent de la Modern Representation</vt:lpstr>
      <vt:lpstr>Marriage between Representation and Democracy Mariage entre representation et démocracie </vt:lpstr>
      <vt:lpstr>Modern Representation Représentation et démocratie contemporaine</vt:lpstr>
      <vt:lpstr>Pitkin: representation</vt:lpstr>
      <vt:lpstr>Representative Roles</vt:lpstr>
      <vt:lpstr>Crisis of representative Democracy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are élites and citizens congruent? Representing 'the people'</dc:title>
  <dc:creator>Account Microsoft</dc:creator>
  <cp:lastModifiedBy>laila abd el gawed</cp:lastModifiedBy>
  <cp:revision>14</cp:revision>
  <dcterms:created xsi:type="dcterms:W3CDTF">2021-10-08T23:34:34Z</dcterms:created>
  <dcterms:modified xsi:type="dcterms:W3CDTF">2024-06-18T13:18:48Z</dcterms:modified>
</cp:coreProperties>
</file>