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3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7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5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19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1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5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09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92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66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36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6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09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C9D6-A76F-4147-81C0-5200E19C33ED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58AF-3E72-40F0-AF65-6B98B62DD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03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7221" y="2050557"/>
            <a:ext cx="11137557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are élites and citizens congruent? Representing 'the people'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98141" y="5171346"/>
            <a:ext cx="9144000" cy="1655762"/>
          </a:xfrm>
        </p:spPr>
        <p:txBody>
          <a:bodyPr/>
          <a:lstStyle/>
          <a:p>
            <a:r>
              <a:rPr lang="en-GB" dirty="0"/>
              <a:t>Luca Verzichelli</a:t>
            </a:r>
            <a:endParaRPr lang="en-US" dirty="0"/>
          </a:p>
          <a:p>
            <a:r>
              <a:rPr lang="en-GB" dirty="0" err="1"/>
              <a:t>Pactum</a:t>
            </a:r>
            <a:r>
              <a:rPr lang="en-GB" dirty="0"/>
              <a:t> Summer School – University of </a:t>
            </a:r>
            <a:r>
              <a:rPr lang="en-GB" dirty="0" err="1"/>
              <a:t>Kairouan</a:t>
            </a:r>
            <a:endParaRPr lang="en-US" dirty="0"/>
          </a:p>
          <a:p>
            <a:r>
              <a:rPr lang="en-GB" dirty="0"/>
              <a:t>9 October 2021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254" y="52388"/>
            <a:ext cx="2221255" cy="222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6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?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9554" y="1955548"/>
            <a:ext cx="5114417" cy="24528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>
                <a:solidFill>
                  <a:srgbClr val="222C31"/>
                </a:solidFill>
                <a:latin typeface="+mj-lt"/>
              </a:rPr>
              <a:t>Q</a:t>
            </a:r>
            <a:r>
              <a:rPr lang="it-IT" i="0" dirty="0" err="1">
                <a:solidFill>
                  <a:srgbClr val="222C31"/>
                </a:solidFill>
                <a:effectLst/>
                <a:latin typeface="+mj-lt"/>
              </a:rPr>
              <a:t>u'est</a:t>
            </a:r>
            <a:r>
              <a:rPr lang="it-IT" i="0" dirty="0">
                <a:solidFill>
                  <a:srgbClr val="222C31"/>
                </a:solidFill>
                <a:effectLst/>
                <a:latin typeface="+mj-lt"/>
              </a:rPr>
              <a:t>-ce </a:t>
            </a:r>
            <a:r>
              <a:rPr lang="it-IT" i="0" dirty="0" err="1">
                <a:solidFill>
                  <a:srgbClr val="222C31"/>
                </a:solidFill>
                <a:effectLst/>
                <a:latin typeface="+mj-lt"/>
              </a:rPr>
              <a:t>que</a:t>
            </a:r>
            <a:r>
              <a:rPr lang="it-IT" i="0" dirty="0">
                <a:solidFill>
                  <a:srgbClr val="222C31"/>
                </a:solidFill>
                <a:effectLst/>
                <a:latin typeface="+mj-lt"/>
              </a:rPr>
              <a:t> c'est</a:t>
            </a:r>
            <a:endParaRPr lang="it-IT" dirty="0">
              <a:latin typeface="+mj-lt"/>
            </a:endParaRPr>
          </a:p>
          <a:p>
            <a:r>
              <a:rPr lang="it-IT" dirty="0"/>
              <a:t>a «</a:t>
            </a:r>
            <a:r>
              <a:rPr lang="it-IT" dirty="0" err="1"/>
              <a:t>representative</a:t>
            </a:r>
            <a:r>
              <a:rPr lang="it-IT" dirty="0"/>
              <a:t> body»?</a:t>
            </a:r>
          </a:p>
          <a:p>
            <a:pPr marL="0" indent="0">
              <a:buNone/>
            </a:pPr>
            <a:r>
              <a:rPr lang="it-IT" b="1" dirty="0" err="1">
                <a:solidFill>
                  <a:srgbClr val="FF0000"/>
                </a:solidFill>
              </a:rPr>
              <a:t>Organe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représentatif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en-US" dirty="0"/>
              <a:t> </a:t>
            </a:r>
            <a:endParaRPr lang="it-IT" dirty="0"/>
          </a:p>
          <a:p>
            <a:r>
              <a:rPr lang="it-IT" dirty="0"/>
              <a:t>a «</a:t>
            </a:r>
            <a:r>
              <a:rPr lang="it-IT" dirty="0" err="1"/>
              <a:t>representative</a:t>
            </a:r>
            <a:r>
              <a:rPr lang="it-IT" dirty="0"/>
              <a:t> élite»?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élite </a:t>
            </a:r>
            <a:r>
              <a:rPr lang="it-IT" b="1" dirty="0" err="1">
                <a:solidFill>
                  <a:srgbClr val="FF0000"/>
                </a:solidFill>
              </a:rPr>
              <a:t>représentatif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A «</a:t>
            </a:r>
            <a:r>
              <a:rPr lang="it-IT" dirty="0" err="1"/>
              <a:t>representative</a:t>
            </a:r>
            <a:r>
              <a:rPr lang="it-IT" dirty="0"/>
              <a:t> </a:t>
            </a:r>
            <a:r>
              <a:rPr lang="it-IT" dirty="0" err="1"/>
              <a:t>delegation</a:t>
            </a:r>
            <a:r>
              <a:rPr lang="it-IT" dirty="0"/>
              <a:t>»?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mandat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représentatif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26" name="Picture 2" descr="Delega: cosa significa e perché è così difficile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057" y="1955548"/>
            <a:ext cx="6858943" cy="457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2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it-IT" dirty="0" err="1"/>
              <a:t>Historical</a:t>
            </a:r>
            <a:r>
              <a:rPr lang="it-IT" dirty="0"/>
              <a:t> </a:t>
            </a:r>
            <a:r>
              <a:rPr lang="it-IT" dirty="0" err="1"/>
              <a:t>antecedents</a:t>
            </a:r>
            <a:r>
              <a:rPr lang="it-IT" dirty="0"/>
              <a:t> of </a:t>
            </a:r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br>
              <a:rPr lang="it-IT" dirty="0"/>
            </a:br>
            <a:r>
              <a:rPr lang="it-IT" b="1" dirty="0" err="1">
                <a:solidFill>
                  <a:srgbClr val="FF0000"/>
                </a:solidFill>
              </a:rPr>
              <a:t>Historique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Antécédent</a:t>
            </a:r>
            <a:r>
              <a:rPr lang="it-IT" b="1" dirty="0">
                <a:solidFill>
                  <a:srgbClr val="FF0000"/>
                </a:solidFill>
              </a:rPr>
              <a:t> de la </a:t>
            </a:r>
            <a:r>
              <a:rPr lang="it-IT" b="1" dirty="0" err="1">
                <a:solidFill>
                  <a:srgbClr val="FF0000"/>
                </a:solidFill>
              </a:rPr>
              <a:t>Modern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Representation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806" y="1825625"/>
            <a:ext cx="5519352" cy="4351338"/>
          </a:xfrm>
        </p:spPr>
        <p:txBody>
          <a:bodyPr/>
          <a:lstStyle/>
          <a:p>
            <a:r>
              <a:rPr lang="it-IT" dirty="0"/>
              <a:t>The Roman </a:t>
            </a:r>
            <a:r>
              <a:rPr lang="it-IT" dirty="0" err="1"/>
              <a:t>tradition</a:t>
            </a:r>
            <a:r>
              <a:rPr lang="it-IT" dirty="0"/>
              <a:t>: «</a:t>
            </a:r>
            <a:r>
              <a:rPr lang="it-IT" dirty="0" err="1"/>
              <a:t>elders</a:t>
            </a:r>
            <a:r>
              <a:rPr lang="it-IT" dirty="0"/>
              <a:t>» and «</a:t>
            </a:r>
            <a:r>
              <a:rPr lang="it-IT" dirty="0" err="1"/>
              <a:t>wise</a:t>
            </a:r>
            <a:r>
              <a:rPr lang="it-IT" dirty="0"/>
              <a:t> men»</a:t>
            </a:r>
          </a:p>
          <a:p>
            <a:r>
              <a:rPr lang="it-IT" dirty="0" err="1"/>
              <a:t>Reducing</a:t>
            </a:r>
            <a:r>
              <a:rPr lang="it-IT" dirty="0"/>
              <a:t> the </a:t>
            </a:r>
            <a:r>
              <a:rPr lang="it-IT" dirty="0" err="1"/>
              <a:t>community’s</a:t>
            </a:r>
            <a:r>
              <a:rPr lang="it-IT" dirty="0"/>
              <a:t> </a:t>
            </a:r>
            <a:r>
              <a:rPr lang="it-IT" dirty="0" err="1"/>
              <a:t>complexity</a:t>
            </a:r>
            <a:r>
              <a:rPr lang="it-IT" dirty="0"/>
              <a:t>: the «</a:t>
            </a:r>
            <a:r>
              <a:rPr lang="it-IT" dirty="0" err="1"/>
              <a:t>States</a:t>
            </a:r>
            <a:r>
              <a:rPr lang="it-IT" dirty="0"/>
              <a:t> general»</a:t>
            </a:r>
          </a:p>
          <a:p>
            <a:r>
              <a:rPr lang="it-IT" dirty="0"/>
              <a:t>Montesquieu: the </a:t>
            </a:r>
            <a:r>
              <a:rPr lang="it-IT" dirty="0" err="1"/>
              <a:t>modern</a:t>
            </a:r>
            <a:r>
              <a:rPr lang="it-IT" dirty="0"/>
              <a:t> idea of a «legislative body»</a:t>
            </a:r>
          </a:p>
          <a:p>
            <a:r>
              <a:rPr lang="it-IT" dirty="0"/>
              <a:t>Burke:  delegate or </a:t>
            </a:r>
            <a:r>
              <a:rPr lang="it-IT" dirty="0" err="1"/>
              <a:t>trustee</a:t>
            </a:r>
            <a:r>
              <a:rPr lang="it-IT" dirty="0"/>
              <a:t>?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02448" y="1825625"/>
            <a:ext cx="61154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</a:rPr>
              <a:t>La </a:t>
            </a:r>
            <a:r>
              <a:rPr lang="it-IT" dirty="0" err="1">
                <a:solidFill>
                  <a:srgbClr val="FF0000"/>
                </a:solidFill>
              </a:rPr>
              <a:t>tradition</a:t>
            </a:r>
            <a:r>
              <a:rPr lang="it-IT" dirty="0">
                <a:solidFill>
                  <a:srgbClr val="FF0000"/>
                </a:solidFill>
              </a:rPr>
              <a:t> de la Rome antique: «</a:t>
            </a:r>
            <a:r>
              <a:rPr lang="it-IT" dirty="0" err="1">
                <a:solidFill>
                  <a:srgbClr val="FF0000"/>
                </a:solidFill>
              </a:rPr>
              <a:t>Ainés</a:t>
            </a:r>
            <a:r>
              <a:rPr lang="it-IT" dirty="0">
                <a:solidFill>
                  <a:srgbClr val="FF0000"/>
                </a:solidFill>
              </a:rPr>
              <a:t>» et «</a:t>
            </a:r>
            <a:r>
              <a:rPr lang="it-IT" dirty="0" err="1">
                <a:solidFill>
                  <a:srgbClr val="FF0000"/>
                </a:solidFill>
              </a:rPr>
              <a:t>Sages</a:t>
            </a:r>
            <a:r>
              <a:rPr lang="it-IT" dirty="0">
                <a:solidFill>
                  <a:srgbClr val="FF0000"/>
                </a:solidFill>
              </a:rPr>
              <a:t>»</a:t>
            </a:r>
          </a:p>
          <a:p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fr-FR" dirty="0">
                <a:solidFill>
                  <a:srgbClr val="FF0000"/>
                </a:solidFill>
              </a:rPr>
              <a:t>semblée  de l'Ancien Régime:  nobles, clergé et tiers état.</a:t>
            </a:r>
          </a:p>
          <a:p>
            <a:r>
              <a:rPr lang="fr-FR" dirty="0">
                <a:solidFill>
                  <a:srgbClr val="FF0000"/>
                </a:solidFill>
              </a:rPr>
              <a:t>Montesquieu: </a:t>
            </a:r>
            <a:r>
              <a:rPr lang="fr-FR" i="1" dirty="0">
                <a:solidFill>
                  <a:srgbClr val="FF0000"/>
                </a:solidFill>
              </a:rPr>
              <a:t>Esprit des Lois</a:t>
            </a:r>
          </a:p>
          <a:p>
            <a:r>
              <a:rPr lang="fr-FR" dirty="0">
                <a:solidFill>
                  <a:srgbClr val="FF0000"/>
                </a:solidFill>
              </a:rPr>
              <a:t>Burke: </a:t>
            </a:r>
            <a:r>
              <a:rPr lang="fr-FR" i="1" dirty="0">
                <a:solidFill>
                  <a:srgbClr val="FF0000"/>
                </a:solidFill>
              </a:rPr>
              <a:t>«</a:t>
            </a:r>
            <a:r>
              <a:rPr lang="fr-FR" i="1" dirty="0" err="1">
                <a:solidFill>
                  <a:srgbClr val="FF0000"/>
                </a:solidFill>
              </a:rPr>
              <a:t>Deléguer</a:t>
            </a:r>
            <a:r>
              <a:rPr lang="fr-FR" i="1" dirty="0">
                <a:solidFill>
                  <a:srgbClr val="FF0000"/>
                </a:solidFill>
              </a:rPr>
              <a:t>» out «Fiduciaire»</a:t>
            </a:r>
            <a:endParaRPr lang="fr-FR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293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it-IT" dirty="0" err="1"/>
              <a:t>Marriage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 and </a:t>
            </a:r>
            <a:r>
              <a:rPr lang="it-IT" dirty="0" err="1"/>
              <a:t>Democracy</a:t>
            </a:r>
            <a:br>
              <a:rPr lang="it-IT" dirty="0"/>
            </a:br>
            <a:r>
              <a:rPr lang="it-IT" b="1" dirty="0" err="1">
                <a:solidFill>
                  <a:srgbClr val="FF0000"/>
                </a:solidFill>
              </a:rPr>
              <a:t>Mariage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entre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representation</a:t>
            </a:r>
            <a:r>
              <a:rPr lang="it-IT" b="1" dirty="0">
                <a:solidFill>
                  <a:srgbClr val="FF0000"/>
                </a:solidFill>
              </a:rPr>
              <a:t> et </a:t>
            </a:r>
            <a:r>
              <a:rPr lang="it-IT" b="1" dirty="0" err="1">
                <a:solidFill>
                  <a:srgbClr val="FF0000"/>
                </a:solidFill>
              </a:rPr>
              <a:t>démocracie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855" y="1916241"/>
            <a:ext cx="5107459" cy="435133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Élite </a:t>
            </a:r>
            <a:r>
              <a:rPr lang="it-IT" dirty="0" err="1"/>
              <a:t>democracy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i="1" dirty="0" err="1"/>
              <a:t>Representation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a </a:t>
            </a:r>
            <a:r>
              <a:rPr lang="it-IT" i="1" dirty="0" err="1"/>
              <a:t>distinction</a:t>
            </a:r>
            <a:r>
              <a:rPr lang="it-IT" i="1" dirty="0"/>
              <a:t> </a:t>
            </a:r>
            <a:r>
              <a:rPr lang="it-IT" i="1" dirty="0" err="1"/>
              <a:t>between</a:t>
            </a:r>
            <a:r>
              <a:rPr lang="it-IT" i="1" dirty="0"/>
              <a:t> </a:t>
            </a:r>
            <a:r>
              <a:rPr lang="it-IT" i="1" dirty="0" err="1"/>
              <a:t>rulers</a:t>
            </a:r>
            <a:r>
              <a:rPr lang="it-IT" i="1" dirty="0"/>
              <a:t> and </a:t>
            </a:r>
            <a:r>
              <a:rPr lang="it-IT" i="1" dirty="0" err="1"/>
              <a:t>ruled</a:t>
            </a:r>
            <a:endParaRPr lang="it-IT" i="1" dirty="0"/>
          </a:p>
          <a:p>
            <a:r>
              <a:rPr lang="it-IT" dirty="0" err="1"/>
              <a:t>Procedural</a:t>
            </a:r>
            <a:r>
              <a:rPr lang="it-IT" dirty="0"/>
              <a:t> </a:t>
            </a:r>
            <a:r>
              <a:rPr lang="it-IT" dirty="0" err="1"/>
              <a:t>democracy</a:t>
            </a:r>
            <a:endParaRPr lang="it-IT" dirty="0"/>
          </a:p>
          <a:p>
            <a:pPr marL="0" indent="0">
              <a:buNone/>
            </a:pPr>
            <a:r>
              <a:rPr lang="it-IT" i="1" dirty="0" err="1"/>
              <a:t>Representation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a </a:t>
            </a:r>
            <a:r>
              <a:rPr lang="it-IT" i="1" dirty="0" err="1"/>
              <a:t>guarantee</a:t>
            </a:r>
            <a:r>
              <a:rPr lang="it-IT" i="1" dirty="0"/>
              <a:t> of </a:t>
            </a:r>
            <a:r>
              <a:rPr lang="it-IT" i="1" dirty="0" err="1"/>
              <a:t>respecting</a:t>
            </a:r>
            <a:r>
              <a:rPr lang="it-IT" i="1" dirty="0"/>
              <a:t> </a:t>
            </a:r>
            <a:r>
              <a:rPr lang="it-IT" i="1" dirty="0" err="1"/>
              <a:t>popular</a:t>
            </a:r>
            <a:r>
              <a:rPr lang="it-IT" i="1" dirty="0"/>
              <a:t> </a:t>
            </a:r>
            <a:r>
              <a:rPr lang="it-IT" i="1" dirty="0" err="1"/>
              <a:t>will</a:t>
            </a:r>
            <a:endParaRPr lang="it-IT" i="1" dirty="0"/>
          </a:p>
          <a:p>
            <a:r>
              <a:rPr lang="it-IT" dirty="0"/>
              <a:t>Party </a:t>
            </a:r>
            <a:r>
              <a:rPr lang="it-IT" dirty="0" err="1"/>
              <a:t>democracy</a:t>
            </a:r>
            <a:endParaRPr lang="it-IT" dirty="0"/>
          </a:p>
          <a:p>
            <a:pPr marL="0" indent="0">
              <a:buNone/>
            </a:pPr>
            <a:r>
              <a:rPr lang="it-IT" i="1" dirty="0" err="1"/>
              <a:t>Representation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professional</a:t>
            </a:r>
            <a:r>
              <a:rPr lang="it-IT" i="1" dirty="0"/>
              <a:t> </a:t>
            </a:r>
            <a:r>
              <a:rPr lang="it-IT" i="1" dirty="0" err="1"/>
              <a:t>élitism</a:t>
            </a:r>
            <a:endParaRPr lang="it-IT" i="1" dirty="0"/>
          </a:p>
          <a:p>
            <a:r>
              <a:rPr lang="it-IT" dirty="0"/>
              <a:t>Audience </a:t>
            </a:r>
            <a:r>
              <a:rPr lang="it-IT" dirty="0" err="1"/>
              <a:t>democracy</a:t>
            </a:r>
            <a:endParaRPr lang="it-IT" dirty="0"/>
          </a:p>
          <a:p>
            <a:pPr marL="0" indent="0">
              <a:buNone/>
            </a:pPr>
            <a:r>
              <a:rPr lang="it-IT" i="1" dirty="0" err="1"/>
              <a:t>Representation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a «mood» </a:t>
            </a:r>
            <a:r>
              <a:rPr lang="it-IT" i="1" dirty="0" err="1"/>
              <a:t>perceived</a:t>
            </a:r>
            <a:r>
              <a:rPr lang="it-IT" i="1" dirty="0"/>
              <a:t> by media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206314" y="1996213"/>
            <a:ext cx="510745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</a:rPr>
              <a:t>Élite </a:t>
            </a:r>
            <a:r>
              <a:rPr lang="it-IT" dirty="0" err="1">
                <a:solidFill>
                  <a:srgbClr val="FF0000"/>
                </a:solidFill>
              </a:rPr>
              <a:t>democratie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 err="1">
                <a:solidFill>
                  <a:srgbClr val="FF0000"/>
                </a:solidFill>
              </a:rPr>
              <a:t>Democratie</a:t>
            </a:r>
            <a:r>
              <a:rPr lang="it-IT" dirty="0">
                <a:solidFill>
                  <a:srgbClr val="FF0000"/>
                </a:solidFill>
              </a:rPr>
              <a:t> et </a:t>
            </a:r>
            <a:r>
              <a:rPr lang="it-IT" dirty="0" err="1">
                <a:solidFill>
                  <a:srgbClr val="FF0000"/>
                </a:solidFill>
              </a:rPr>
              <a:t>procédure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Démocratie</a:t>
            </a:r>
            <a:r>
              <a:rPr lang="en-US" dirty="0">
                <a:solidFill>
                  <a:srgbClr val="FF0000"/>
                </a:solidFill>
              </a:rPr>
              <a:t> et </a:t>
            </a:r>
            <a:r>
              <a:rPr lang="en-US" dirty="0" err="1">
                <a:solidFill>
                  <a:srgbClr val="FF0000"/>
                </a:solidFill>
              </a:rPr>
              <a:t>partis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politiques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 err="1">
                <a:solidFill>
                  <a:srgbClr val="FF0000"/>
                </a:solidFill>
              </a:rPr>
              <a:t>Democratie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du</a:t>
            </a:r>
            <a:r>
              <a:rPr lang="it-IT" dirty="0">
                <a:solidFill>
                  <a:srgbClr val="FF0000"/>
                </a:solidFill>
              </a:rPr>
              <a:t> public</a:t>
            </a:r>
          </a:p>
        </p:txBody>
      </p:sp>
    </p:spTree>
    <p:extLst>
      <p:ext uri="{BB962C8B-B14F-4D97-AF65-F5344CB8AC3E}">
        <p14:creationId xmlns:p14="http://schemas.microsoft.com/office/powerpoint/2010/main" val="215879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br>
              <a:rPr lang="it-IT" dirty="0"/>
            </a:br>
            <a:r>
              <a:rPr lang="en-US" b="1" dirty="0" err="1">
                <a:solidFill>
                  <a:srgbClr val="FF0000"/>
                </a:solidFill>
              </a:rPr>
              <a:t>Représentation</a:t>
            </a:r>
            <a:r>
              <a:rPr lang="en-US" b="1" dirty="0">
                <a:solidFill>
                  <a:srgbClr val="FF0000"/>
                </a:solidFill>
              </a:rPr>
              <a:t> et </a:t>
            </a:r>
            <a:r>
              <a:rPr lang="en-US" b="1" dirty="0" err="1">
                <a:solidFill>
                  <a:srgbClr val="FF0000"/>
                </a:solidFill>
              </a:rPr>
              <a:t>démocratie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contemporaine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4992" y="1690688"/>
            <a:ext cx="10515600" cy="4351338"/>
          </a:xfrm>
        </p:spPr>
        <p:txBody>
          <a:bodyPr/>
          <a:lstStyle/>
          <a:p>
            <a:r>
              <a:rPr lang="it-IT" dirty="0"/>
              <a:t>Compound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represented</a:t>
            </a:r>
            <a:r>
              <a:rPr lang="it-IT" dirty="0"/>
              <a:t> and </a:t>
            </a:r>
            <a:r>
              <a:rPr lang="it-IT" dirty="0" err="1"/>
              <a:t>representatives</a:t>
            </a:r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stake</a:t>
            </a:r>
            <a:r>
              <a:rPr lang="it-IT" dirty="0"/>
              <a:t>: </a:t>
            </a:r>
            <a:r>
              <a:rPr lang="it-IT" dirty="0" err="1"/>
              <a:t>responsiveness</a:t>
            </a:r>
            <a:r>
              <a:rPr lang="it-IT" dirty="0"/>
              <a:t> or </a:t>
            </a:r>
            <a:r>
              <a:rPr lang="it-IT" dirty="0" err="1"/>
              <a:t>responsibility</a:t>
            </a:r>
            <a:endParaRPr lang="it-IT" dirty="0"/>
          </a:p>
          <a:p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models</a:t>
            </a:r>
            <a:r>
              <a:rPr lang="it-IT" dirty="0"/>
              <a:t> of </a:t>
            </a:r>
            <a:r>
              <a:rPr lang="it-IT" dirty="0" err="1"/>
              <a:t>representative</a:t>
            </a:r>
            <a:r>
              <a:rPr lang="it-IT" dirty="0"/>
              <a:t> </a:t>
            </a:r>
            <a:r>
              <a:rPr lang="it-IT" dirty="0" err="1"/>
              <a:t>democracy</a:t>
            </a:r>
            <a:r>
              <a:rPr lang="it-IT" dirty="0"/>
              <a:t> (i.e. </a:t>
            </a:r>
            <a:r>
              <a:rPr lang="it-IT" dirty="0" err="1"/>
              <a:t>parliamentary</a:t>
            </a:r>
            <a:r>
              <a:rPr lang="it-IT" dirty="0"/>
              <a:t> </a:t>
            </a:r>
            <a:r>
              <a:rPr lang="it-IT" dirty="0" err="1"/>
              <a:t>democracy</a:t>
            </a:r>
            <a:r>
              <a:rPr lang="it-IT" dirty="0"/>
              <a:t> vs. </a:t>
            </a:r>
            <a:r>
              <a:rPr lang="it-IT" dirty="0" err="1"/>
              <a:t>Presidentialism</a:t>
            </a:r>
            <a:r>
              <a:rPr lang="it-IT" dirty="0"/>
              <a:t>)</a:t>
            </a:r>
          </a:p>
          <a:p>
            <a:r>
              <a:rPr lang="it-IT" dirty="0"/>
              <a:t>Normative </a:t>
            </a:r>
            <a:r>
              <a:rPr lang="it-IT" dirty="0" err="1"/>
              <a:t>criteria</a:t>
            </a:r>
            <a:r>
              <a:rPr lang="it-IT" dirty="0"/>
              <a:t> to </a:t>
            </a:r>
            <a:r>
              <a:rPr lang="it-IT" dirty="0" err="1"/>
              <a:t>evaluate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endParaRPr lang="it-IT" dirty="0"/>
          </a:p>
          <a:p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context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80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Pitkin</a:t>
            </a:r>
            <a:r>
              <a:rPr lang="it-IT" dirty="0"/>
              <a:t>: </a:t>
            </a:r>
            <a:r>
              <a:rPr lang="it-IT" dirty="0" err="1"/>
              <a:t>representation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Formalistic</a:t>
            </a:r>
            <a:endParaRPr lang="it-IT" dirty="0"/>
          </a:p>
          <a:p>
            <a:r>
              <a:rPr lang="it-IT" dirty="0" err="1"/>
              <a:t>Descriptive</a:t>
            </a:r>
            <a:endParaRPr lang="it-IT" dirty="0"/>
          </a:p>
          <a:p>
            <a:r>
              <a:rPr lang="it-IT" dirty="0" err="1"/>
              <a:t>Symbolic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390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Representative</a:t>
            </a:r>
            <a:r>
              <a:rPr lang="it-IT" dirty="0"/>
              <a:t> </a:t>
            </a:r>
            <a:r>
              <a:rPr lang="it-IT" dirty="0" err="1"/>
              <a:t>Roles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Delegate</a:t>
            </a:r>
          </a:p>
          <a:p>
            <a:r>
              <a:rPr lang="it-IT" dirty="0"/>
              <a:t>Trustee</a:t>
            </a:r>
          </a:p>
          <a:p>
            <a:r>
              <a:rPr lang="it-IT" dirty="0"/>
              <a:t>Politico</a:t>
            </a:r>
          </a:p>
        </p:txBody>
      </p:sp>
    </p:spTree>
    <p:extLst>
      <p:ext uri="{BB962C8B-B14F-4D97-AF65-F5344CB8AC3E}">
        <p14:creationId xmlns:p14="http://schemas.microsoft.com/office/powerpoint/2010/main" val="191175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Crisis</a:t>
            </a:r>
            <a:r>
              <a:rPr lang="it-IT" dirty="0"/>
              <a:t> of </a:t>
            </a:r>
            <a:r>
              <a:rPr lang="it-IT" dirty="0" err="1"/>
              <a:t>representative</a:t>
            </a:r>
            <a:r>
              <a:rPr lang="it-IT" dirty="0"/>
              <a:t> </a:t>
            </a:r>
            <a:r>
              <a:rPr lang="it-IT" dirty="0" err="1"/>
              <a:t>Democracy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Mistrust</a:t>
            </a:r>
            <a:r>
              <a:rPr lang="it-IT" dirty="0"/>
              <a:t> </a:t>
            </a:r>
            <a:r>
              <a:rPr lang="it-IT" dirty="0" err="1"/>
              <a:t>towards</a:t>
            </a:r>
            <a:r>
              <a:rPr lang="it-IT" dirty="0"/>
              <a:t> «</a:t>
            </a:r>
            <a:r>
              <a:rPr lang="it-IT" dirty="0" err="1"/>
              <a:t>politicians</a:t>
            </a:r>
            <a:r>
              <a:rPr lang="it-IT" dirty="0"/>
              <a:t>»</a:t>
            </a:r>
          </a:p>
          <a:p>
            <a:r>
              <a:rPr lang="it-IT" dirty="0" err="1"/>
              <a:t>Weak</a:t>
            </a:r>
            <a:r>
              <a:rPr lang="it-IT" dirty="0"/>
              <a:t> impact of legislative </a:t>
            </a:r>
            <a:r>
              <a:rPr lang="it-IT" dirty="0" err="1"/>
              <a:t>elites</a:t>
            </a:r>
            <a:r>
              <a:rPr lang="it-IT" dirty="0"/>
              <a:t> vis-a-vis executive </a:t>
            </a:r>
            <a:r>
              <a:rPr lang="it-IT" dirty="0" err="1"/>
              <a:t>politics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congruence</a:t>
            </a:r>
            <a:r>
              <a:rPr lang="it-IT" dirty="0"/>
              <a:t> gap</a:t>
            </a:r>
          </a:p>
        </p:txBody>
      </p:sp>
    </p:spTree>
    <p:extLst>
      <p:ext uri="{BB962C8B-B14F-4D97-AF65-F5344CB8AC3E}">
        <p14:creationId xmlns:p14="http://schemas.microsoft.com/office/powerpoint/2010/main" val="295123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Lord Speaker announces withdrawal from Parliament amid coronavirus outbr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402" y="0"/>
            <a:ext cx="8079556" cy="403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el Bundestag c&amp;#39;è chi vuole mettere il naso nel Recovery italiano e non  solo | L&amp;#39;HuffP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007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ssalto al Congresso, accordo per una commissione d&amp;#39;inchies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" y="3981064"/>
            <a:ext cx="5115697" cy="287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er Carles Puigdemont e i leader catalani le cose si fanno complic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129" y="4039778"/>
            <a:ext cx="4138037" cy="28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3 February 1981: Antonio Tejero leads a coup d&amp;#39;état against Spain&amp;#39;s  government . Sur in Englis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380" y="4012203"/>
            <a:ext cx="5066047" cy="284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280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How are élites and citizens congruent? Representing 'the people'</vt:lpstr>
      <vt:lpstr>A few questions? </vt:lpstr>
      <vt:lpstr>Historical antecedents of modern representation Historique Antécédent de la Modern Representation</vt:lpstr>
      <vt:lpstr>Marriage between Representation and Democracy Mariage entre representation et démocracie </vt:lpstr>
      <vt:lpstr>Modern Representation Représentation et démocratie contemporaine</vt:lpstr>
      <vt:lpstr>Pitkin: representation</vt:lpstr>
      <vt:lpstr>Representative Roles</vt:lpstr>
      <vt:lpstr>Crisis of representative Democracy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élites and citizens congruent? Representing 'the people'</dc:title>
  <dc:creator>Account Microsoft</dc:creator>
  <cp:lastModifiedBy>laila abd el gawed</cp:lastModifiedBy>
  <cp:revision>14</cp:revision>
  <dcterms:created xsi:type="dcterms:W3CDTF">2021-10-08T23:34:34Z</dcterms:created>
  <dcterms:modified xsi:type="dcterms:W3CDTF">2024-06-18T13:18:48Z</dcterms:modified>
</cp:coreProperties>
</file>